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81" r:id="rId2"/>
    <p:sldId id="277" r:id="rId3"/>
    <p:sldId id="279" r:id="rId4"/>
    <p:sldId id="278" r:id="rId5"/>
    <p:sldId id="258" r:id="rId6"/>
    <p:sldId id="261" r:id="rId7"/>
    <p:sldId id="262" r:id="rId8"/>
    <p:sldId id="265" r:id="rId9"/>
    <p:sldId id="266" r:id="rId10"/>
    <p:sldId id="267" r:id="rId11"/>
    <p:sldId id="272" r:id="rId12"/>
    <p:sldId id="268" r:id="rId13"/>
    <p:sldId id="269" r:id="rId14"/>
    <p:sldId id="273" r:id="rId15"/>
    <p:sldId id="282" r:id="rId16"/>
    <p:sldId id="275" r:id="rId17"/>
    <p:sldId id="27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63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constructorus.ru/psixologiya/kak-stat-schastlivym.html" TargetMode="Externa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psichel.ru/gibkost-myshleniya/" TargetMode="External"/><Relationship Id="rId2" Type="http://schemas.openxmlformats.org/officeDocument/2006/relationships/hyperlink" Target="https://portal.tpu.ru/SHARED/p/PAVLOVAIA/teaching/Tab4/Lecture4Pavlova.pdf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constructorus.ru/uspex/chelovek-idei.html" TargetMode="External"/><Relationship Id="rId2" Type="http://schemas.openxmlformats.org/officeDocument/2006/relationships/hyperlink" Target="http://constructorus.ru/uspex/kak-nauchitsya-pravilno-prinimat-resheniya.html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http://constructorus.ru/psixologiya/trudnaya-zhiznennaya-situatsiya.html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14290"/>
            <a:ext cx="8229600" cy="3214710"/>
          </a:xfrm>
        </p:spPr>
        <p:txBody>
          <a:bodyPr>
            <a:prstTxWarp prst="textDeflate">
              <a:avLst/>
            </a:prstTxWarp>
            <a:norm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ГИБКОСТЬ  МЫШЛЕНИЯ - </a:t>
            </a:r>
            <a:br>
              <a:rPr lang="ru-RU" sz="3200" dirty="0" smtClean="0"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</a:br>
            <a:r>
              <a:rPr lang="ru-RU" sz="3200" dirty="0" smtClean="0"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путь к успеху</a:t>
            </a:r>
            <a:endParaRPr lang="ru-RU" sz="3200" dirty="0">
              <a:solidFill>
                <a:srgbClr val="FF00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6357958"/>
            <a:ext cx="8215370" cy="500042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ЕСЛИ,  ТЕБЕ  ЭТО   ВАЖНО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2428868"/>
            <a:ext cx="8286808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dirty="0" smtClean="0"/>
          </a:p>
          <a:p>
            <a:pPr algn="ctr"/>
            <a:endParaRPr lang="ru-RU" sz="3200" dirty="0" smtClean="0"/>
          </a:p>
          <a:p>
            <a:pPr algn="ctr"/>
            <a:r>
              <a:rPr lang="ru-RU" sz="3200" dirty="0" smtClean="0"/>
              <a:t>психологическая консультация</a:t>
            </a:r>
          </a:p>
          <a:p>
            <a:pPr algn="ctr"/>
            <a:r>
              <a:rPr lang="ru-RU" sz="3200" dirty="0" smtClean="0"/>
              <a:t>для </a:t>
            </a:r>
            <a:r>
              <a:rPr lang="ru-RU" sz="3200" smtClean="0"/>
              <a:t>выпускников школы</a:t>
            </a:r>
            <a:endParaRPr lang="ru-RU" sz="3200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286248" y="5572140"/>
            <a:ext cx="44291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Информацию составила педагог-психолог Преображенская Г.А .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14291"/>
            <a:ext cx="8229600" cy="571503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Мысли в подарок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5643578"/>
            <a:ext cx="8215370" cy="714356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Прочитай  эту информацию медленно несколько раз, поразмышляй над этим. Возникшие вопросы запиши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и сам поищи ответы  на свои вопросы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02" y="785794"/>
            <a:ext cx="864399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b="1" dirty="0" smtClean="0"/>
              <a:t>«УМЕЮЩИЕ  МЫСЛИТЬ  УМЕЮТ  ЗАДАВАТЬ  ВОПРОСЫ»    </a:t>
            </a:r>
            <a:r>
              <a:rPr lang="ru-RU" dirty="0" smtClean="0"/>
              <a:t>Э. Кинг</a:t>
            </a:r>
          </a:p>
          <a:p>
            <a:endParaRPr lang="ru-RU" dirty="0" smtClean="0"/>
          </a:p>
          <a:p>
            <a:r>
              <a:rPr lang="ru-RU" b="1" dirty="0" smtClean="0"/>
              <a:t>«ТОТ , КТО УЧИТСЯ НЕ РАЗМЫШЛЯЯ, ВПАДАЕТ В ЗАБЛУЖДЕНИЕ.</a:t>
            </a:r>
            <a:endParaRPr lang="ru-RU" dirty="0" smtClean="0"/>
          </a:p>
          <a:p>
            <a:r>
              <a:rPr lang="ru-RU" b="1" dirty="0" smtClean="0"/>
              <a:t>ТОТ, КТО РАЗМЫШЛЯЕТ, НЕ ЖЕЛАЯ УЧИТЬСЯ, ОКАЖЕТСЯ  В ЗАТРУДНЕНИИ</a:t>
            </a:r>
            <a:r>
              <a:rPr lang="ru-RU" dirty="0" smtClean="0"/>
              <a:t>»                                                             Конфуций.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2643182"/>
            <a:ext cx="81439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 smtClean="0"/>
              <a:t>Вопрос  - основная движущая  сила мышления.</a:t>
            </a:r>
          </a:p>
          <a:p>
            <a:pPr lvl="0"/>
            <a:r>
              <a:rPr lang="ru-RU" sz="2400" dirty="0" smtClean="0"/>
              <a:t>Мысль остается живой только при условии, что ответы  стимулируют  дальнейшие вопросы.</a:t>
            </a:r>
          </a:p>
          <a:p>
            <a:pPr lvl="0"/>
            <a:r>
              <a:rPr lang="ru-RU" sz="2400" dirty="0" smtClean="0"/>
              <a:t>Только ученики, которые задают   вопросы по-настоящему думают и стремятся к знаниям.</a:t>
            </a:r>
          </a:p>
          <a:p>
            <a:pPr lvl="0"/>
            <a:r>
              <a:rPr lang="ru-RU" sz="2400" dirty="0" smtClean="0"/>
              <a:t>Уровень вопросов определяет  уровень мышления. </a:t>
            </a:r>
            <a:endParaRPr lang="ru-RU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2571744"/>
            <a:ext cx="8229600" cy="571503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Это позволит: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6357958"/>
            <a:ext cx="8215370" cy="500042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РАЗВИТИЕ   ГИБКОСТИ  МЫШЛЕНИЯ  –  ПУТЬ  К  УСПЕХУ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00034" y="0"/>
            <a:ext cx="8229600" cy="571503"/>
          </a:xfrm>
          <a:prstGeom prst="rect">
            <a:avLst/>
          </a:prstGeom>
        </p:spPr>
        <p:txBody>
          <a:bodyPr vert="horz" anchor="b">
            <a:normAutofit fontScale="675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Гибко и критически мыслящий человек задает вопросы: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642918"/>
            <a:ext cx="835821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4"/>
            <a:r>
              <a:rPr lang="ru-RU" sz="2800" dirty="0" smtClean="0"/>
              <a:t>*  Что я знаю?</a:t>
            </a:r>
          </a:p>
          <a:p>
            <a:pPr lvl="4"/>
            <a:r>
              <a:rPr lang="ru-RU" sz="2800" dirty="0" smtClean="0"/>
              <a:t>*  Что я узнал нового?</a:t>
            </a:r>
          </a:p>
          <a:p>
            <a:pPr lvl="4"/>
            <a:r>
              <a:rPr lang="ru-RU" sz="2800" dirty="0" smtClean="0"/>
              <a:t> * Как изменились мои знания?</a:t>
            </a:r>
          </a:p>
          <a:p>
            <a:pPr lvl="4"/>
            <a:r>
              <a:rPr lang="ru-RU" sz="2800" dirty="0" smtClean="0"/>
              <a:t>*  Что я буду с этим делать? 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3071810"/>
            <a:ext cx="9144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/>
              <a:t>** формировать собственное мнение</a:t>
            </a:r>
          </a:p>
          <a:p>
            <a:pPr lvl="0"/>
            <a:r>
              <a:rPr lang="ru-RU" dirty="0" smtClean="0"/>
              <a:t>** совершать обдуманный выбор между различными мнениями</a:t>
            </a:r>
          </a:p>
          <a:p>
            <a:pPr lvl="0"/>
            <a:r>
              <a:rPr lang="ru-RU" dirty="0" smtClean="0"/>
              <a:t>** решать проблемы</a:t>
            </a:r>
          </a:p>
          <a:p>
            <a:pPr lvl="0"/>
            <a:r>
              <a:rPr lang="ru-RU" dirty="0" smtClean="0"/>
              <a:t>** аргументировано спорить</a:t>
            </a:r>
          </a:p>
          <a:p>
            <a:pPr lvl="0"/>
            <a:r>
              <a:rPr lang="ru-RU" dirty="0" smtClean="0"/>
              <a:t>** ценить совместную работу, в которой возникает общее решение</a:t>
            </a:r>
          </a:p>
          <a:p>
            <a:pPr lvl="0"/>
            <a:r>
              <a:rPr lang="ru-RU" dirty="0" smtClean="0"/>
              <a:t>** оценить чужую точку зрения и осознать, что восприятие человека и его отношение к любому вопросу формируется под влиянием многих факторов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6357958"/>
            <a:ext cx="8215370" cy="500042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РАЗВИТИЕ   ГИБКОСТИ  МЫШЛЕНИЯ  –  ПУТЬ  К  УСПЕХУ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64" y="714356"/>
            <a:ext cx="871543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>
              <a:lnSpc>
                <a:spcPct val="150000"/>
              </a:lnSpc>
            </a:pPr>
            <a:r>
              <a:rPr lang="ru-RU" sz="2400" dirty="0" smtClean="0"/>
              <a:t>ЧЕЛОВЕК КРИТИЧЕСКОГО УМА, СКЛОННЫЙ К АНАЛИЗУ, УМЕЮЩИЙ ОТДЕЛИТЬ НУЖНОЕ ОТ НЕНУЖНОГО, КАК ПРАВИЛО, ОБЛАДАЕТ СИЛЬНЫМ ДУХОМ.</a:t>
            </a:r>
            <a:br>
              <a:rPr lang="ru-RU" sz="2400" dirty="0" smtClean="0"/>
            </a:br>
            <a:r>
              <a:rPr lang="ru-RU" sz="2400" dirty="0" smtClean="0"/>
              <a:t> А ТОТ, КТО НЕ РАЗМЫШЛЯЕТ НАД УСЛЫШАННЫМ И УВИДЕННЫМ, НЕ ТОЛЬКО НЕ ПРИОБРЕТАЕТ НОВОГО, НО И ТЕРЯЕТ СТАРЫЕ ПОЗНАНИЯ. ДУХ ЕГО СЛАБЕЕТ.</a:t>
            </a:r>
          </a:p>
          <a:p>
            <a:pPr algn="r">
              <a:lnSpc>
                <a:spcPct val="150000"/>
              </a:lnSpc>
            </a:pPr>
            <a:r>
              <a:rPr lang="ru-RU" sz="2400" dirty="0" smtClean="0"/>
              <a:t>Абай </a:t>
            </a:r>
            <a:r>
              <a:rPr lang="ru-RU" sz="2400" dirty="0" err="1" smtClean="0"/>
              <a:t>Кунанбаев</a:t>
            </a:r>
            <a:endParaRPr lang="ru-RU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6357958"/>
            <a:ext cx="8215370" cy="500042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РАЗВИТИЕ   ГИБКОСТИ  МЫШЛЕНИЯ  –  ПУТЬ  К  УСПЕХУ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0"/>
            <a:ext cx="892971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ctr"/>
            <a:r>
              <a:rPr lang="ru-RU" b="1" dirty="0" smtClean="0"/>
              <a:t>ВАЖНО  научить себя (позволить себе)  сказать  «НЕТ»,  </a:t>
            </a:r>
          </a:p>
          <a:p>
            <a:pPr algn="ctr"/>
            <a:r>
              <a:rPr lang="ru-RU" b="1" dirty="0" smtClean="0"/>
              <a:t>отстоять вою позицию.   </a:t>
            </a:r>
          </a:p>
          <a:p>
            <a:pPr algn="ctr"/>
            <a:r>
              <a:rPr lang="ru-RU" b="1" dirty="0" smtClean="0"/>
              <a:t>Письменно или в паре, попробуй на  какое-либо  предложение </a:t>
            </a:r>
          </a:p>
          <a:p>
            <a:pPr algn="ctr"/>
            <a:r>
              <a:rPr lang="ru-RU" b="1" dirty="0" smtClean="0"/>
              <a:t>ответить отказом:    </a:t>
            </a:r>
          </a:p>
          <a:p>
            <a:pPr algn="ctr"/>
            <a:r>
              <a:rPr lang="ru-RU" b="1" dirty="0" smtClean="0"/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342900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b="1" dirty="0" smtClean="0"/>
          </a:p>
          <a:p>
            <a:r>
              <a:rPr lang="ru-RU" b="1" dirty="0" smtClean="0"/>
              <a:t>Отказ – отсрочка .</a:t>
            </a:r>
          </a:p>
          <a:p>
            <a:r>
              <a:rPr lang="ru-RU" dirty="0" smtClean="0"/>
              <a:t>•Нет, не сегодня…</a:t>
            </a:r>
          </a:p>
          <a:p>
            <a:r>
              <a:rPr lang="ru-RU" dirty="0" smtClean="0"/>
              <a:t>•Перезвоните мне через час или в 17:00 </a:t>
            </a:r>
          </a:p>
          <a:p>
            <a:r>
              <a:rPr lang="ru-RU" dirty="0" smtClean="0"/>
              <a:t>•Я вам перезвоню в течение дня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072066" y="1142984"/>
            <a:ext cx="392909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b="1" dirty="0" smtClean="0"/>
              <a:t>Отказ-дефицит ресурсов.</a:t>
            </a:r>
          </a:p>
          <a:p>
            <a:r>
              <a:rPr lang="ru-RU" dirty="0" smtClean="0"/>
              <a:t>•Не получится ли так, что (пострадает др. более важное дело) </a:t>
            </a:r>
          </a:p>
          <a:p>
            <a:r>
              <a:rPr lang="ru-RU" dirty="0" smtClean="0"/>
              <a:t>•Не ругать тьму, а зажечь свечу (предложить альтернативу)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929190" y="3214686"/>
            <a:ext cx="4572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Статусный отказ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Я не могу это сделать </a:t>
            </a:r>
          </a:p>
          <a:p>
            <a:r>
              <a:rPr lang="ru-RU" dirty="0" smtClean="0"/>
              <a:t>•Я не хочу (я не буду это делать) </a:t>
            </a:r>
          </a:p>
          <a:p>
            <a:r>
              <a:rPr lang="ru-RU" dirty="0" smtClean="0"/>
              <a:t>•Много причин (объяснить несколько) </a:t>
            </a:r>
          </a:p>
          <a:p>
            <a:r>
              <a:rPr lang="ru-RU" dirty="0" smtClean="0"/>
              <a:t>•Я занимаюсь другим делом </a:t>
            </a:r>
          </a:p>
          <a:p>
            <a:r>
              <a:rPr lang="ru-RU" dirty="0" smtClean="0"/>
              <a:t>•Наймите другого…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42844" y="1071546"/>
            <a:ext cx="442915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•«Простите, но сейчас я не могу». </a:t>
            </a:r>
          </a:p>
          <a:p>
            <a:r>
              <a:rPr lang="ru-RU" dirty="0" smtClean="0"/>
              <a:t>•«Как-нибудь в другой раз» </a:t>
            </a:r>
          </a:p>
          <a:p>
            <a:r>
              <a:rPr lang="ru-RU" dirty="0" smtClean="0"/>
              <a:t>•«Спасибо, что спросили, но я не смогу вам помочь» </a:t>
            </a:r>
          </a:p>
          <a:p>
            <a:r>
              <a:rPr lang="ru-RU" dirty="0" smtClean="0"/>
              <a:t>•«Мне кажется, вам лучше обратиться за помощью к кому-нибудь другому» </a:t>
            </a:r>
          </a:p>
          <a:p>
            <a:r>
              <a:rPr lang="ru-RU" dirty="0" smtClean="0"/>
              <a:t>•«Возможно, потом».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14290"/>
            <a:ext cx="8229600" cy="571503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Как  научиться гибкости?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6357958"/>
            <a:ext cx="8215370" cy="500042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РАЗВИТИЕ   ГИБКОСТИ  МЫШЛЕНИЯ  –  ПУТЬ  К  УСПЕХУ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357167"/>
            <a:ext cx="84296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1. Повышай гибкость тела и физическую выносливость</a:t>
            </a:r>
          </a:p>
          <a:p>
            <a:r>
              <a:rPr lang="ru-RU" dirty="0" smtClean="0"/>
              <a:t>2. Формулируй свои позитивные цели</a:t>
            </a:r>
          </a:p>
          <a:p>
            <a:r>
              <a:rPr lang="ru-RU" dirty="0" smtClean="0"/>
              <a:t>3. Смелее говори: «Нет», отстаивая свою позицию</a:t>
            </a:r>
          </a:p>
          <a:p>
            <a:r>
              <a:rPr lang="ru-RU" dirty="0" smtClean="0"/>
              <a:t>4. Забудь о своих прошлых удачах и неудачах.</a:t>
            </a:r>
          </a:p>
          <a:p>
            <a:r>
              <a:rPr lang="ru-RU" dirty="0" smtClean="0"/>
              <a:t>5. Активно развивай свои мыслительные процессы, память, внимание.</a:t>
            </a:r>
          </a:p>
          <a:p>
            <a:r>
              <a:rPr lang="ru-RU" dirty="0" smtClean="0"/>
              <a:t>6. Меняй свой имидж, включайся  в «новые» дела.</a:t>
            </a:r>
          </a:p>
        </p:txBody>
      </p:sp>
      <p:pic>
        <p:nvPicPr>
          <p:cNvPr id="9" name="Рисунок 8" descr="http://constructorus.ru/wp-content/uploads/2013/01/%D0%A0%D0%B0%D0%B7%D0%B2%D0%B8%D1%82%D0%B8%D0%B5-%D0%B3%D0%B8%D0%B1%D0%BA%D0%BE%D1%81%D1%82%D0%B8-%D0%BC%D1%8B%D1%88%D0%BB%D0%B5%D0%BD%D0%B8%D1%8F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285728"/>
            <a:ext cx="1857356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42844" y="2928934"/>
            <a:ext cx="8858312" cy="23006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На каждую ситуацию, проблему или задачу смелее смотри свежим взглядом — это одно из основных правил развития гибкости мышления.</a:t>
            </a:r>
          </a:p>
          <a:p>
            <a:endParaRPr lang="ru-RU" dirty="0" smtClean="0"/>
          </a:p>
          <a:p>
            <a:r>
              <a:rPr lang="ru-RU" dirty="0" smtClean="0"/>
              <a:t>Для формирования  этого навыка, пробуй рассматривать ситуацию от имени разный людей : «А, чтобы по этому поводу сказал бы…….(</a:t>
            </a:r>
            <a:r>
              <a:rPr lang="ru-RU" sz="1600" b="1" dirty="0" smtClean="0"/>
              <a:t>доктор</a:t>
            </a:r>
            <a:r>
              <a:rPr lang="ru-RU" dirty="0" smtClean="0"/>
              <a:t>)? </a:t>
            </a:r>
          </a:p>
          <a:p>
            <a:r>
              <a:rPr lang="ru-RU" dirty="0" smtClean="0"/>
              <a:t>                  «В этой ситуации мой (</a:t>
            </a:r>
            <a:r>
              <a:rPr lang="ru-RU" sz="1600" b="1" dirty="0" smtClean="0"/>
              <a:t>тренер</a:t>
            </a:r>
            <a:r>
              <a:rPr lang="ru-RU" dirty="0" smtClean="0"/>
              <a:t>)  обязательно скажет ……..»</a:t>
            </a:r>
          </a:p>
          <a:p>
            <a:r>
              <a:rPr lang="ru-RU" sz="1750" dirty="0" smtClean="0"/>
              <a:t>«Наша (</a:t>
            </a:r>
            <a:r>
              <a:rPr lang="ru-RU" sz="1600" b="1" dirty="0" smtClean="0"/>
              <a:t>психолог</a:t>
            </a:r>
            <a:r>
              <a:rPr lang="ru-RU" sz="1750" dirty="0" smtClean="0"/>
              <a:t>) будет искать ресурсы и чему научила меня эта ситуация…).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0"/>
            <a:ext cx="8229600" cy="571503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Для   размышления….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6357958"/>
            <a:ext cx="8215370" cy="500042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РАЗВИТИЕ   ГИБКОСТИ  МЫШЛЕНИЯ  –  ПУТЬ  К  УСПЕХУ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3429000"/>
            <a:ext cx="87154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b="1" i="1" dirty="0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«Не поиск отличий, а поиск чего-то объединяющего порождает ощущение связи с другими людьми. Настроившись таким образом, проанализируй свою систему ценностей и убеждений и сведи ее к небольшому количеству фундаментальных принципов. Именно это даст тебе свободу, позволит гибко мыслить и противостоять великому множеству ежедневных проблем</a:t>
            </a:r>
            <a:r>
              <a:rPr lang="ru-RU" b="1" dirty="0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». 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b="1" dirty="0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Далай-лама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357290" y="571480"/>
            <a:ext cx="778671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000" i="1" dirty="0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Духовное развитие, немыслимо без системы основных ценностей, выступающих в качестве ориентира. Эта система придает нашей жизни осмысленность и последовательность. Я ограничил систему своих главных убеждений тремя фундаментальными фактами: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000" i="1" dirty="0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 — человек.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000" i="1" dirty="0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 хочу быть счастливым и не хочу страдать.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000" i="1" dirty="0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Другие люди, как и я сам, также </a:t>
            </a:r>
            <a:r>
              <a:rPr lang="ru-RU" sz="2000" i="1" dirty="0" smtClean="0">
                <a:solidFill>
                  <a:srgbClr val="DD99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хотят быть счастливыми</a:t>
            </a:r>
            <a:r>
              <a:rPr lang="ru-RU" sz="2000" i="1" dirty="0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000" i="1" dirty="0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и не хотят страдать.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http://constructorus.ru/wp-content/uploads/2013/01/%D0%94%D0%B0%D0%BB%D0%B0%D0%B9-%D0%BB%D0%B0%D0%BC%D0%B0-%D0%B3%D0%B8%D0%B1%D0%BA%D0%BE%D1%81%D1%82%D0%B8-%D1%83%D0%BC%D0%B0-%D1%8D%D1%82%D0%BE...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2"/>
            <a:ext cx="107157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428604"/>
            <a:ext cx="8229600" cy="114300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Перечень приемов и методов развития гибкости мышления, через</a:t>
            </a:r>
            <a:br>
              <a:rPr lang="ru-RU" sz="3200" dirty="0" smtClean="0"/>
            </a:br>
            <a:r>
              <a:rPr lang="ru-RU" sz="3200" dirty="0" smtClean="0"/>
              <a:t>  </a:t>
            </a:r>
            <a:r>
              <a:rPr lang="ru-RU" sz="2700" dirty="0" smtClean="0"/>
              <a:t>интеллект </a:t>
            </a:r>
            <a:r>
              <a:rPr lang="ru-RU" sz="3200" dirty="0" smtClean="0"/>
              <a:t>     </a:t>
            </a:r>
            <a:r>
              <a:rPr lang="ru-RU" sz="2000" dirty="0" smtClean="0"/>
              <a:t> и             </a:t>
            </a:r>
            <a:r>
              <a:rPr lang="ru-RU" sz="2700" dirty="0" smtClean="0"/>
              <a:t>личностные качества</a:t>
            </a:r>
            <a:endParaRPr lang="ru-RU" sz="27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643050"/>
            <a:ext cx="414340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-«Метод контрольных вопросов» </a:t>
            </a:r>
          </a:p>
          <a:p>
            <a:r>
              <a:rPr lang="ru-RU" dirty="0" smtClean="0"/>
              <a:t>-«Метод фокальных объектов»</a:t>
            </a:r>
          </a:p>
          <a:p>
            <a:r>
              <a:rPr lang="ru-RU" dirty="0" smtClean="0"/>
              <a:t>-Мозговой штурм</a:t>
            </a:r>
          </a:p>
          <a:p>
            <a:pPr lvl="0">
              <a:buFontTx/>
              <a:buChar char="-"/>
            </a:pPr>
            <a:r>
              <a:rPr lang="ru-RU" dirty="0" smtClean="0"/>
              <a:t>Смена привычных временных связей</a:t>
            </a:r>
          </a:p>
          <a:p>
            <a:pPr lvl="0">
              <a:buFontTx/>
              <a:buChar char="-"/>
            </a:pPr>
            <a:r>
              <a:rPr lang="ru-RU" dirty="0" smtClean="0"/>
              <a:t>Смена привычных пространственных связей</a:t>
            </a:r>
          </a:p>
          <a:p>
            <a:pPr lvl="0">
              <a:buFontTx/>
              <a:buChar char="-"/>
            </a:pPr>
            <a:r>
              <a:rPr lang="ru-RU" dirty="0" smtClean="0"/>
              <a:t>Метод </a:t>
            </a:r>
            <a:r>
              <a:rPr lang="ru-RU" dirty="0" err="1" smtClean="0"/>
              <a:t>многовариативного</a:t>
            </a:r>
            <a:r>
              <a:rPr lang="ru-RU" dirty="0" smtClean="0"/>
              <a:t> решения –преодоление ограничений</a:t>
            </a:r>
          </a:p>
          <a:p>
            <a:pPr lvl="0">
              <a:buFontTx/>
              <a:buChar char="-"/>
            </a:pPr>
            <a:r>
              <a:rPr lang="ru-RU" dirty="0" smtClean="0"/>
              <a:t>Матрица Эйзенхауэра</a:t>
            </a:r>
          </a:p>
          <a:p>
            <a:pPr lvl="0">
              <a:buFontTx/>
              <a:buChar char="-"/>
            </a:pPr>
            <a:r>
              <a:rPr lang="ru-RU" dirty="0" smtClean="0"/>
              <a:t>Метод </a:t>
            </a:r>
            <a:r>
              <a:rPr lang="ru-RU" dirty="0" err="1" smtClean="0"/>
              <a:t>попарного</a:t>
            </a:r>
            <a:r>
              <a:rPr lang="ru-RU" dirty="0" smtClean="0"/>
              <a:t> сравнения</a:t>
            </a:r>
          </a:p>
          <a:p>
            <a:pPr lvl="0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1785926"/>
            <a:ext cx="492919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-настойчивость</a:t>
            </a:r>
          </a:p>
          <a:p>
            <a:r>
              <a:rPr lang="ru-RU" dirty="0" smtClean="0"/>
              <a:t>-импровизация</a:t>
            </a:r>
          </a:p>
          <a:p>
            <a:r>
              <a:rPr lang="ru-RU" dirty="0" smtClean="0"/>
              <a:t>-чувство и интуиция</a:t>
            </a:r>
          </a:p>
          <a:p>
            <a:r>
              <a:rPr lang="ru-RU" dirty="0" smtClean="0"/>
              <a:t>-активность мыслительного процесса</a:t>
            </a:r>
          </a:p>
          <a:p>
            <a:r>
              <a:rPr lang="ru-RU" dirty="0" smtClean="0"/>
              <a:t>-стремление к новому</a:t>
            </a:r>
          </a:p>
          <a:p>
            <a:r>
              <a:rPr lang="ru-RU" dirty="0" smtClean="0"/>
              <a:t>-знания</a:t>
            </a:r>
          </a:p>
          <a:p>
            <a:r>
              <a:rPr lang="ru-RU" dirty="0" smtClean="0"/>
              <a:t>-умение проигрывать</a:t>
            </a:r>
          </a:p>
          <a:p>
            <a:r>
              <a:rPr lang="ru-RU" dirty="0" smtClean="0"/>
              <a:t>-усмирение эмоций</a:t>
            </a:r>
          </a:p>
          <a:p>
            <a:r>
              <a:rPr lang="ru-RU" dirty="0" smtClean="0"/>
              <a:t>-ставить амбициозные цели</a:t>
            </a:r>
          </a:p>
          <a:p>
            <a:r>
              <a:rPr lang="ru-RU" dirty="0" smtClean="0"/>
              <a:t>- и др.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5500702"/>
            <a:ext cx="87154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Данные направления и методы достойны внимания для  самостоятельного  развития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своей  ЛИЧНОСТИ  и достижения своего УСПЕХА</a:t>
            </a:r>
            <a:endParaRPr lang="ru-RU" sz="24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5857892"/>
            <a:ext cx="8229600" cy="571503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ЖЕЛАЮ УСПЕХОВ </a:t>
            </a:r>
            <a:endParaRPr lang="ru-RU" sz="4400" dirty="0">
              <a:ln w="18000">
                <a:solidFill>
                  <a:schemeClr val="bg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02" y="785794"/>
            <a:ext cx="864399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smtClean="0"/>
              <a:t>В.Н. </a:t>
            </a:r>
            <a:r>
              <a:rPr lang="ru-RU" dirty="0" err="1" smtClean="0"/>
              <a:t>Келасьев</a:t>
            </a:r>
            <a:r>
              <a:rPr lang="ru-RU" dirty="0" smtClean="0"/>
              <a:t>. Упражнения на развитие гибкости мышления http://constructorus.ru/samorazvitie/gibkost-myshleniya.html </a:t>
            </a:r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 startAt="2"/>
            </a:pPr>
            <a:r>
              <a:rPr lang="ru-RU" dirty="0" smtClean="0"/>
              <a:t>Екатерина </a:t>
            </a:r>
            <a:r>
              <a:rPr lang="ru-RU" dirty="0" err="1" smtClean="0"/>
              <a:t>Дулова</a:t>
            </a:r>
            <a:r>
              <a:rPr lang="ru-RU" dirty="0" smtClean="0"/>
              <a:t> - Мифы и факты о многозадачности</a:t>
            </a:r>
          </a:p>
          <a:p>
            <a:pPr marL="342900" indent="-342900"/>
            <a:r>
              <a:rPr lang="ru-RU" dirty="0" smtClean="0"/>
              <a:t>      </a:t>
            </a:r>
            <a:r>
              <a:rPr lang="en-US" dirty="0" smtClean="0"/>
              <a:t>https://www.youtube.com/watch?v=cxx2x-OR4ow </a:t>
            </a:r>
            <a:endParaRPr lang="ru-RU" dirty="0" smtClean="0"/>
          </a:p>
          <a:p>
            <a:pPr marL="342900" indent="-342900"/>
            <a:endParaRPr lang="en-US" dirty="0" smtClean="0"/>
          </a:p>
          <a:p>
            <a:pPr marL="342900" indent="-342900">
              <a:buAutoNum type="arabicPeriod" startAt="3"/>
            </a:pPr>
            <a:r>
              <a:rPr lang="ru-RU" dirty="0" smtClean="0"/>
              <a:t>Александр Жданов. Алгоритм работы мозга</a:t>
            </a:r>
          </a:p>
          <a:p>
            <a:r>
              <a:rPr lang="ru-RU" dirty="0" smtClean="0"/>
              <a:t>     </a:t>
            </a:r>
            <a:r>
              <a:rPr lang="en-US" dirty="0" smtClean="0"/>
              <a:t>https://www.youtube.com/watch?time_continue=4&amp;v=WrZrVcgyIX0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3571876"/>
            <a:ext cx="81439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dirty="0" smtClean="0"/>
              <a:t>Материал составлен по информационным источникам.</a:t>
            </a:r>
          </a:p>
          <a:p>
            <a:pPr lvl="0"/>
            <a:endParaRPr lang="ru-RU" sz="1400" dirty="0" smtClean="0"/>
          </a:p>
          <a:p>
            <a:pPr lvl="0"/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3857628"/>
            <a:ext cx="621509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solidFill>
                  <a:schemeClr val="tx1">
                    <a:lumMod val="85000"/>
                    <a:lumOff val="15000"/>
                  </a:schemeClr>
                </a:solidFill>
                <a:hlinkClick r:id="rId2"/>
              </a:rPr>
              <a:t>https://portal.tpu.ru/SHARED/p/PAVLOVAIA/teaching/Tab4/Lecture4Pavlova.pdf</a:t>
            </a:r>
            <a:endParaRPr lang="ru-RU" sz="11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11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00034" y="4143380"/>
            <a:ext cx="82153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https://yandex.ru/clck/jsredir?bu=i0o56a&amp;from=yandex.ru%3Bsearch%2F%3Bweb%3B%3B&amp;text=&amp;etext=2202.IjjBCUf5f8XpQCKWjR5EnwHjOpfzQWuDKZlEPvRJB1d-Tu9klFr-HHxdi9FBpj2n9C_HiJPMwZWpWVCfnL9K-XVybmZxYnFpYWJtZXF5eWU.9bbff5d937</a:t>
            </a:r>
            <a:endParaRPr lang="ru-RU" sz="1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00034" y="4786323"/>
            <a:ext cx="80010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https://constructorus.ru/samorazvitie/gibkost-myshleniya.html</a:t>
            </a:r>
            <a:endParaRPr lang="ru-RU" sz="1200" dirty="0"/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500034" y="5116008"/>
            <a:ext cx="377879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3"/>
              </a:rPr>
              <a:t>https://psichel.ru/gibkost-myshleniya/</a:t>
            </a: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643834" y="5286388"/>
            <a:ext cx="10278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Часть 1</a:t>
            </a:r>
            <a:endParaRPr lang="ru-RU" dirty="0"/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357158" y="214290"/>
            <a:ext cx="8229600" cy="571503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Литература  тебе в  помощь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14291"/>
            <a:ext cx="8229600" cy="1214446"/>
          </a:xfrm>
        </p:spPr>
        <p:txBody>
          <a:bodyPr>
            <a:prstTxWarp prst="textDeflate">
              <a:avLst/>
            </a:prstTxWarp>
            <a:norm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ГИБКОСТЬ  МЫШЛЕНИЯ - </a:t>
            </a:r>
            <a:br>
              <a:rPr lang="ru-RU" sz="3200" dirty="0" smtClean="0"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</a:br>
            <a:r>
              <a:rPr lang="ru-RU" sz="3200" dirty="0" smtClean="0"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путь к успеху</a:t>
            </a:r>
            <a:endParaRPr lang="ru-RU" sz="3200" dirty="0">
              <a:solidFill>
                <a:srgbClr val="FF00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1428736"/>
            <a:ext cx="8286808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Сегодня, ты сможешь узнать:</a:t>
            </a:r>
          </a:p>
          <a:p>
            <a:pPr algn="ctr"/>
            <a:endParaRPr lang="ru-RU" sz="800" b="1" dirty="0" smtClean="0"/>
          </a:p>
          <a:p>
            <a:pPr algn="ctr"/>
            <a:endParaRPr lang="ru-RU" sz="400" dirty="0" smtClean="0"/>
          </a:p>
          <a:p>
            <a:pPr algn="ctr"/>
            <a:r>
              <a:rPr lang="ru-RU" dirty="0" smtClean="0"/>
              <a:t>Что такое гибкость  мышления?</a:t>
            </a:r>
          </a:p>
          <a:p>
            <a:pPr algn="ctr"/>
            <a:r>
              <a:rPr lang="ru-RU" dirty="0" smtClean="0"/>
              <a:t>Что дает человеку гибкость мышления?</a:t>
            </a:r>
          </a:p>
          <a:p>
            <a:pPr algn="ctr"/>
            <a:r>
              <a:rPr lang="ru-RU" dirty="0" smtClean="0"/>
              <a:t>От чего гибкость мышления  зависит?</a:t>
            </a:r>
          </a:p>
          <a:p>
            <a:pPr algn="ctr"/>
            <a:r>
              <a:rPr lang="ru-RU" dirty="0" smtClean="0"/>
              <a:t>С чего начинается гибкость?</a:t>
            </a:r>
          </a:p>
          <a:p>
            <a:pPr algn="ctr"/>
            <a:r>
              <a:rPr lang="ru-RU" dirty="0" smtClean="0"/>
              <a:t>Что помогает развивать гибкость мышления?</a:t>
            </a:r>
          </a:p>
          <a:p>
            <a:pPr algn="ctr"/>
            <a:r>
              <a:rPr lang="ru-RU" dirty="0" smtClean="0"/>
              <a:t>Что мешает развитию гибкости мышления?</a:t>
            </a:r>
          </a:p>
          <a:p>
            <a:pPr algn="ctr"/>
            <a:r>
              <a:rPr lang="ru-RU" dirty="0" smtClean="0"/>
              <a:t>В гибком теле  - гибкий ум.</a:t>
            </a:r>
          </a:p>
          <a:p>
            <a:pPr algn="ctr"/>
            <a:r>
              <a:rPr lang="ru-RU" dirty="0" smtClean="0"/>
              <a:t>Постановка целей –важный этап создания будущих успехов</a:t>
            </a:r>
          </a:p>
          <a:p>
            <a:pPr algn="ctr"/>
            <a:r>
              <a:rPr lang="ru-RU" dirty="0" smtClean="0"/>
              <a:t>Гибко и критически мыслящий человек задает вопросы.</a:t>
            </a:r>
          </a:p>
          <a:p>
            <a:pPr algn="ctr"/>
            <a:r>
              <a:rPr lang="ru-RU" dirty="0" smtClean="0"/>
              <a:t>Важно: умение  говорить «НЕТ».</a:t>
            </a:r>
          </a:p>
          <a:p>
            <a:pPr algn="ctr"/>
            <a:r>
              <a:rPr lang="ru-RU" dirty="0" smtClean="0"/>
              <a:t>Как научиться гибкости мышления?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00034" y="5929330"/>
            <a:ext cx="80724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КОРОТКО    о    ГЛАВНОМ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85728"/>
            <a:ext cx="8858280" cy="1285884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Гибкость мышления – это способность творчески подходить к проблемам и рассматривать различные варианты их решения  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5643578"/>
            <a:ext cx="8215370" cy="50004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Твой возраст  позволяет  достичь больших результатов, при желании и знании.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 как двигаться вперед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714488"/>
            <a:ext cx="878684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Гибкостью мышления принято считать способность человека к быстрому и легкому поиску новых стратегий решения, умение свободно распоряжаться исходным материалом 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357422" y="2928934"/>
            <a:ext cx="650082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По сути под гибкостью мышления принято подразумевать гибкость ума, т.е. способность видеть ситуацию в развитии: раскладывать ее на составляющие, перераспределять, взглянуть на проблему (задачу) под иным углом и суметь спрогнозировать всевозможные варианты исхода того или иного события</a:t>
            </a:r>
            <a:endParaRPr lang="ru-RU" sz="20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 l="14275" t="46875" r="68704" b="21875"/>
          <a:stretch>
            <a:fillRect/>
          </a:stretch>
        </p:blipFill>
        <p:spPr bwMode="auto">
          <a:xfrm>
            <a:off x="357158" y="3143248"/>
            <a:ext cx="1785950" cy="184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214291"/>
            <a:ext cx="8586790" cy="57150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Что дает тебе твоя гибкость мышления: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6357958"/>
            <a:ext cx="8215370" cy="500042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РАЗВИТИЕ   ГИБКОСТИ  МЫШЛЕНИЯ  –  ПУТЬ  К  УСПЕХУ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857232"/>
            <a:ext cx="850112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-проще </a:t>
            </a:r>
            <a:r>
              <a:rPr lang="ru-RU" sz="2000" dirty="0" err="1" smtClean="0"/>
              <a:t>воспринимАТЬ</a:t>
            </a:r>
            <a:r>
              <a:rPr lang="ru-RU" sz="2000" dirty="0" smtClean="0"/>
              <a:t> изменения, происходящие во внешнем мире. </a:t>
            </a:r>
          </a:p>
          <a:p>
            <a:r>
              <a:rPr lang="ru-RU" sz="2000" dirty="0" smtClean="0"/>
              <a:t>-своевременно </a:t>
            </a:r>
            <a:r>
              <a:rPr lang="ru-RU" sz="2000" u="sng" dirty="0" smtClean="0">
                <a:hlinkClick r:id="rId2"/>
              </a:rPr>
              <a:t>принимать правильные решения</a:t>
            </a:r>
            <a:r>
              <a:rPr lang="ru-RU" sz="2000" dirty="0" smtClean="0"/>
              <a:t>, разрешать внутренние противоречия и </a:t>
            </a:r>
          </a:p>
          <a:p>
            <a:r>
              <a:rPr lang="ru-RU" sz="2000" dirty="0" smtClean="0"/>
              <a:t>–обладать творческим мышлением, иметь неиссякаемый </a:t>
            </a:r>
            <a:r>
              <a:rPr lang="ru-RU" sz="2000" dirty="0" smtClean="0">
                <a:hlinkClick r:id="rId3"/>
              </a:rPr>
              <a:t>источник новых идей</a:t>
            </a:r>
            <a:r>
              <a:rPr lang="ru-RU" sz="2000" dirty="0" smtClean="0"/>
              <a:t>, </a:t>
            </a:r>
          </a:p>
          <a:p>
            <a:r>
              <a:rPr lang="ru-RU" sz="2000" dirty="0" smtClean="0"/>
              <a:t>-успешно выходить их открытой конфронтации в конфликтных ситуациях,</a:t>
            </a:r>
          </a:p>
          <a:p>
            <a:r>
              <a:rPr lang="ru-RU" sz="2000" dirty="0" smtClean="0"/>
              <a:t>-быстро учиться, развивать свои способности, овладевать современными навыками и умениями,</a:t>
            </a:r>
          </a:p>
          <a:p>
            <a:r>
              <a:rPr lang="ru-RU" sz="2000" dirty="0" smtClean="0"/>
              <a:t>-находить нестандартные </a:t>
            </a:r>
            <a:r>
              <a:rPr lang="ru-RU" sz="2000" dirty="0" smtClean="0">
                <a:hlinkClick r:id="rId4"/>
              </a:rPr>
              <a:t>решения в сложных ситуациях</a:t>
            </a:r>
            <a:r>
              <a:rPr lang="ru-RU" sz="2000" dirty="0" smtClean="0"/>
              <a:t>, увидеть любую ситуацию в выгодном свете, принять рациональное, оптимально верное и оригинальное решение.</a:t>
            </a:r>
            <a:endParaRPr lang="ru-RU" sz="2000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8148" y="4857760"/>
            <a:ext cx="1071538" cy="1071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14291"/>
            <a:ext cx="8229600" cy="8572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 чего начинается гибкость?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6357958"/>
            <a:ext cx="8215370" cy="500042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РАЗВИТИЕ   ГИБКОСТИ  МЫШЛЕНИЯ  –  ПУТЬ  К  УСПЕХУ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071546"/>
            <a:ext cx="87154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Гибкость мышления отражает способность человека переключаться с одной мысли на другую, обдумывать несколько вещей одновременно, использовать творческий подход при решении тех или иных задач,  </a:t>
            </a:r>
          </a:p>
          <a:p>
            <a:r>
              <a:rPr lang="ru-RU" dirty="0" smtClean="0"/>
              <a:t>с развития навыка смены одного алгоритма на принципиально иной,</a:t>
            </a:r>
          </a:p>
          <a:p>
            <a:r>
              <a:rPr lang="ru-RU" dirty="0" smtClean="0"/>
              <a:t>развития в себе способности одновременно видеть несколько вариантов</a:t>
            </a:r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2857496"/>
            <a:ext cx="2428892" cy="161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357158" y="271462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С одной стороны отсутствие догм и опыта  начинает повышаться гибкость мышления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3714752"/>
            <a:ext cx="59293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 другой стороны - гибкость мышления  начинает проявляться  в  новых приспособленческих и адаптационных способностях  человека. 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6357958"/>
            <a:ext cx="8215370" cy="500042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РАЗВИТИЕ   ГИБКОСТИ  МЫШЛЕНИЯ  –  ПУТЬ  К  УСПЕХУ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 t="43946" r="54978" b="35567"/>
          <a:stretch>
            <a:fillRect/>
          </a:stretch>
        </p:blipFill>
        <p:spPr bwMode="auto">
          <a:xfrm>
            <a:off x="785786" y="1571612"/>
            <a:ext cx="809773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571472" y="214291"/>
            <a:ext cx="8229600" cy="128588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Что помогает развивать гибкость мышления?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28662" y="3786190"/>
            <a:ext cx="77867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Запустите процесс мышления – начните ставить перед собой различные вопросы:</a:t>
            </a:r>
          </a:p>
          <a:p>
            <a:r>
              <a:rPr lang="ru-RU" b="1" dirty="0" smtClean="0"/>
              <a:t>  Почему?    Как?    Зачем?   Кто?   Что?   Куда?   Когда?  Где?  </a:t>
            </a:r>
          </a:p>
          <a:p>
            <a:r>
              <a:rPr lang="ru-RU" dirty="0" smtClean="0"/>
              <a:t>и другие  вопросы.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6357958"/>
            <a:ext cx="8215370" cy="500042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РАЗВИТИЕ   ГИБКОСТИ  МЫШЛЕНИЯ  –  ПУТЬ  К  УСПЕХУ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571472" y="214291"/>
            <a:ext cx="8229600" cy="128588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Что мешает развитию гибкости мышления?</a:t>
            </a:r>
            <a:endParaRPr lang="ru-RU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 l="1647" t="58593" r="75293" b="17969"/>
          <a:stretch>
            <a:fillRect/>
          </a:stretch>
        </p:blipFill>
        <p:spPr bwMode="auto">
          <a:xfrm>
            <a:off x="428596" y="3286124"/>
            <a:ext cx="3000396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786182" y="1714488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отсутствие ценностей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Ценности - это те кирпичики, из которых мы строим свою жизнь. </a:t>
            </a:r>
          </a:p>
          <a:p>
            <a:r>
              <a:rPr lang="ru-RU" dirty="0" smtClean="0"/>
              <a:t>•Существует набор из 3-5 главных ценностей, которыми он пользуется как инструментом для строительства своей жизни </a:t>
            </a: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58" y="2071678"/>
            <a:ext cx="122201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14282" y="1643050"/>
            <a:ext cx="40005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•стереотипы </a:t>
            </a:r>
          </a:p>
          <a:p>
            <a:r>
              <a:rPr lang="ru-RU" dirty="0" smtClean="0"/>
              <a:t>•ограничивающие убеждения </a:t>
            </a:r>
          </a:p>
          <a:p>
            <a:r>
              <a:rPr lang="ru-RU" dirty="0" smtClean="0"/>
              <a:t>•страхи </a:t>
            </a:r>
          </a:p>
          <a:p>
            <a:r>
              <a:rPr lang="ru-RU" dirty="0" smtClean="0"/>
              <a:t>•комплексы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6357958"/>
            <a:ext cx="8215370" cy="500042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РАЗВИТИЕ   ГИБКОСТИ  МЫШЛЕНИЯ  –  ПУТЬ  К  УСПЕХУ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000232" y="214290"/>
            <a:ext cx="6143668" cy="571503"/>
          </a:xfrm>
          <a:prstGeom prst="rect">
            <a:avLst/>
          </a:prstGeom>
        </p:spPr>
        <p:txBody>
          <a:bodyPr vert="horz" anchor="b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В гибком </a:t>
            </a:r>
            <a:r>
              <a:rPr lang="ru-RU" sz="28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теле – гибкий ум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071546"/>
            <a:ext cx="2062166" cy="306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3143240" y="857232"/>
            <a:ext cx="54293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качестве средств развития гибкости используй  упражнения, которые можно выполнять с максимальной амплитудой. Их иначе называют упражнениями на растягивание. Это преимущественно гимнастические упражнения, избирательно воздействующие на звенья тела </a:t>
            </a:r>
          </a:p>
          <a:p>
            <a:r>
              <a:rPr lang="ru-RU" dirty="0" smtClean="0"/>
              <a:t>Подобно тому как гибкость делят на активную и пассивную, так и среди упражнений на растягивание различают активные и пассивные. Активные движения с полной амплитудой (махи руками и ногами, рывки, наклоны и вращательные движения туловищем) можно выполнять без предметов и с предме­тами (гимнастические палки, обручи, мячи и т.д.).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6357958"/>
            <a:ext cx="8215370" cy="500042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РАЗВИТИЕ   ГИБКОСТИ  МЫШЛЕНИЯ  –  ПУТЬ  К  УСПЕХУ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928794" y="285728"/>
            <a:ext cx="8715436" cy="571503"/>
          </a:xfrm>
          <a:prstGeom prst="rect">
            <a:avLst/>
          </a:prstGeom>
        </p:spPr>
        <p:txBody>
          <a:bodyPr vert="horz" anchor="b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Постановка целей – важный этап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создания своего будущего успеха.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18ED5C02-97B3-4CF7-9E1D-05A5C8E5AF88}"/>
              </a:ext>
            </a:extLst>
          </p:cNvPr>
          <p:cNvPicPr/>
          <p:nvPr/>
        </p:nvPicPr>
        <p:blipFill rotWithShape="1">
          <a:blip r:embed="rId2" cstate="print"/>
          <a:srcRect l="45873" t="18691" r="15124" b="22670"/>
          <a:stretch/>
        </p:blipFill>
        <p:spPr>
          <a:xfrm>
            <a:off x="3786182" y="1285860"/>
            <a:ext cx="5357818" cy="492922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643438" y="928670"/>
            <a:ext cx="36433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Принципы  постановки цели: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5715016"/>
            <a:ext cx="33922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А все остальное, это мечта.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285728"/>
            <a:ext cx="350043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УСПЕХ  ОПРЕДЕЛЯЕТСЯ  по РЕЗУЛЬТАТУ, </a:t>
            </a:r>
          </a:p>
          <a:p>
            <a:pPr algn="ctr"/>
            <a:r>
              <a:rPr lang="ru-RU" sz="1400" b="1" dirty="0" smtClean="0"/>
              <a:t>а РЕЗУЛЬТАТ </a:t>
            </a:r>
          </a:p>
          <a:p>
            <a:pPr algn="ctr"/>
            <a:r>
              <a:rPr lang="ru-RU" sz="1400" b="1" dirty="0" smtClean="0"/>
              <a:t>зависит от  постановки ЦЕЛИ.</a:t>
            </a:r>
          </a:p>
          <a:p>
            <a:endParaRPr lang="ru-RU" sz="1400" dirty="0" smtClean="0"/>
          </a:p>
          <a:p>
            <a:r>
              <a:rPr lang="ru-RU" sz="1400" dirty="0" smtClean="0"/>
              <a:t>Правильно поставленная цель – это жизненная установка, которая направляет наше подсознание на действия в направлении заданного вектора развития</a:t>
            </a:r>
          </a:p>
          <a:p>
            <a:endParaRPr lang="ru-RU" sz="1400" dirty="0" smtClean="0"/>
          </a:p>
          <a:p>
            <a:r>
              <a:rPr lang="ru-RU" sz="1400" dirty="0" smtClean="0"/>
              <a:t>Когда цель поставишь правильно, все твои мысли, твоя энергия, вся вселенная сработает на достижение желаемого результата!</a:t>
            </a:r>
          </a:p>
          <a:p>
            <a:endParaRPr lang="ru-RU" sz="1400" dirty="0" smtClean="0"/>
          </a:p>
          <a:p>
            <a:r>
              <a:rPr lang="ru-RU" sz="1400" dirty="0" smtClean="0"/>
              <a:t>Конечно жизнь внесет свои коррективы в наши планы. Но ставить амбициозные уели, планировать и анализировать возможные пути достижения целей стоит того.</a:t>
            </a:r>
            <a:endParaRPr lang="ru-RU" sz="14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405</TotalTime>
  <Words>1417</Words>
  <Application>Microsoft Office PowerPoint</Application>
  <PresentationFormat>Экран (4:3)</PresentationFormat>
  <Paragraphs>204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Открытая</vt:lpstr>
      <vt:lpstr>ГИБКОСТЬ  МЫШЛЕНИЯ -  путь к успеху</vt:lpstr>
      <vt:lpstr>ГИБКОСТЬ  МЫШЛЕНИЯ -  путь к успеху</vt:lpstr>
      <vt:lpstr>Гибкость мышления – это способность творчески подходить к проблемам и рассматривать различные варианты их решения  </vt:lpstr>
      <vt:lpstr>Что дает тебе твоя гибкость мышления:</vt:lpstr>
      <vt:lpstr>С чего начинается гибкость?</vt:lpstr>
      <vt:lpstr>Что помогает развивать гибкость мышления?</vt:lpstr>
      <vt:lpstr>Что мешает развитию гибкости мышления?</vt:lpstr>
      <vt:lpstr>Слайд 8</vt:lpstr>
      <vt:lpstr>Слайд 9</vt:lpstr>
      <vt:lpstr>Мысли в подарок</vt:lpstr>
      <vt:lpstr>Это позволит:</vt:lpstr>
      <vt:lpstr>Слайд 12</vt:lpstr>
      <vt:lpstr>Слайд 13</vt:lpstr>
      <vt:lpstr>Как  научиться гибкости?</vt:lpstr>
      <vt:lpstr>Для   размышления….</vt:lpstr>
      <vt:lpstr>Перечень приемов и методов развития гибкости мышления, через   интеллект       и             личностные качества</vt:lpstr>
      <vt:lpstr>ЖЕЛАЮ УСПЕХОВ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555</dc:creator>
  <cp:lastModifiedBy>Галя</cp:lastModifiedBy>
  <cp:revision>47</cp:revision>
  <dcterms:created xsi:type="dcterms:W3CDTF">2020-04-06T02:24:32Z</dcterms:created>
  <dcterms:modified xsi:type="dcterms:W3CDTF">2020-04-13T09:57:26Z</dcterms:modified>
</cp:coreProperties>
</file>